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04" r:id="rId3"/>
    <p:sldId id="306" r:id="rId4"/>
    <p:sldId id="305" r:id="rId5"/>
    <p:sldId id="257" r:id="rId6"/>
    <p:sldId id="308" r:id="rId7"/>
    <p:sldId id="310" r:id="rId8"/>
    <p:sldId id="321" r:id="rId9"/>
    <p:sldId id="311" r:id="rId10"/>
    <p:sldId id="323" r:id="rId11"/>
    <p:sldId id="324" r:id="rId12"/>
    <p:sldId id="325" r:id="rId13"/>
    <p:sldId id="32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B14F-6827-48AA-97DC-580510C43583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64F3-E555-4192-92DF-661536CE0E9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31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9707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269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190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81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6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2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04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5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1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3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jpe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9.gif"/><Relationship Id="rId12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4.png"/><Relationship Id="rId10" Type="http://schemas.openxmlformats.org/officeDocument/2006/relationships/image" Target="../media/image22.jpeg"/><Relationship Id="rId4" Type="http://schemas.openxmlformats.org/officeDocument/2006/relationships/image" Target="../media/image1.pn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jpe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8.wm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447800"/>
            <a:ext cx="8856984" cy="2057401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Cap 118</a:t>
            </a:r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/>
            </a:r>
            <a:b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5400" b="1" dirty="0">
                <a:latin typeface="Broadway" panose="04040905080B02020502" pitchFamily="82" charset="0"/>
              </a:rPr>
              <a:t>COMPUTER PROGRAMMING-I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482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177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#0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1084" name="Picture 60" descr="Tips and Tricks for C Programming: Make a Program more effe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67" y="3918247"/>
            <a:ext cx="3258067" cy="279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4379912"/>
            <a:ext cx="6400800" cy="1752600"/>
          </a:xfrm>
        </p:spPr>
        <p:txBody>
          <a:bodyPr/>
          <a:lstStyle/>
          <a:p>
            <a:r>
              <a:rPr lang="en-US" dirty="0" smtClean="0"/>
              <a:t>The kick start session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61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        Logic</a:t>
            </a:r>
            <a:r>
              <a:rPr lang="en-US" sz="4800" dirty="0" smtClean="0">
                <a:solidFill>
                  <a:srgbClr val="C00000"/>
                </a:solidFill>
              </a:rPr>
              <a:t>, logic and logic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10672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570593" y="3284984"/>
            <a:ext cx="23695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Logic</a:t>
            </a:r>
            <a:endParaRPr lang="en-US" sz="8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" name="Picture 10" descr="http://www.clker.com/cliparts/D/T/2/c/n/x/motorcycle-icon-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2548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maranausd.org/images/pages/N7365/Math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293" y="2077755"/>
            <a:ext cx="1339360" cy="12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http://1.bp.blogspot.com/_ue2_vDGeEV8/TU8uTUUxRPI/AAAAAAAAFvo/zUYjtYJVp1E/s1600/hands+on+science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52" y="3068960"/>
            <a:ext cx="1830959" cy="13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http://ww2.valdosta.edu/~bfellis/socialstudiesclipar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156" y="4287235"/>
            <a:ext cx="1233942" cy="11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http://bestclipartblog.com/clipart-pics/weather-clipart-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86" y="5199780"/>
            <a:ext cx="1363813" cy="143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http://vector.me/files/images/1/1/110126/aircraft_clip_art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80" y="5458096"/>
            <a:ext cx="1457052" cy="91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 descr="http://ec.l.thumbs.canstockphoto.com/canstock631794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80" y="1527504"/>
            <a:ext cx="9429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http://thumbs.dreamstime.com/z/bridge-collection-clip-art-various-bridges-32121707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71" y="4334796"/>
            <a:ext cx="1455534" cy="148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http://fc09.deviantart.net/fs70/i/2011/246/0/a/biology_by_deviant_defaroe-d48qsmw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34" y="2536905"/>
            <a:ext cx="2149371" cy="16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What next?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4000" dirty="0" smtClean="0">
                <a:solidFill>
                  <a:srgbClr val="C00000"/>
                </a:solidFill>
              </a:rPr>
              <a:t>If there is logic in anything then . . .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has to be ways to represent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has to be modes to modify and re-represent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should be methodology to implement and re-design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And for all this…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19583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579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http://www.illustrationsof.com/royalty-free-computer-clipart-illustration-78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474" y="1640534"/>
            <a:ext cx="2069735" cy="21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What next </a:t>
            </a:r>
            <a:r>
              <a:rPr lang="en-US" sz="4800" dirty="0" smtClean="0">
                <a:solidFill>
                  <a:srgbClr val="C00000"/>
                </a:solidFill>
                <a:latin typeface="Agency FB" pitchFamily="34" charset="0"/>
              </a:rPr>
              <a:t>?</a:t>
            </a:r>
            <a:endParaRPr lang="en-IN" sz="4800" dirty="0">
              <a:solidFill>
                <a:srgbClr val="C00000"/>
              </a:solidFill>
              <a:latin typeface="Agency FB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48064" y="1456184"/>
            <a:ext cx="6779096" cy="204482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  There 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has to be logic machine to assimilate, understand, solve, store, retrieve and represent logic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86961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161384" y="3822884"/>
            <a:ext cx="6120680" cy="204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2060"/>
                </a:solidFill>
              </a:rPr>
              <a:t>There has to be a </a:t>
            </a:r>
            <a:r>
              <a:rPr lang="en-US" sz="4000" b="1" u="sng" dirty="0" smtClean="0">
                <a:solidFill>
                  <a:srgbClr val="FF0000"/>
                </a:solidFill>
              </a:rPr>
              <a:t>LANGUAGE</a:t>
            </a:r>
            <a:r>
              <a:rPr lang="en-US" sz="4000" b="1" dirty="0" smtClean="0">
                <a:solidFill>
                  <a:srgbClr val="002060"/>
                </a:solidFill>
              </a:rPr>
              <a:t> to communicate with the logic machine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032911" y="4221088"/>
            <a:ext cx="4943941" cy="2379979"/>
            <a:chOff x="4032911" y="4221088"/>
            <a:chExt cx="4943941" cy="2379979"/>
          </a:xfrm>
        </p:grpSpPr>
        <p:pic>
          <p:nvPicPr>
            <p:cNvPr id="11" name="Picture 7" descr="http://imageenvision.com/450/26236-clip-art-graphic-of-a-desktop-computer-cartoon-character-crashing-by-toons4biz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474" y="4221088"/>
              <a:ext cx="2343378" cy="234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032911" y="5662348"/>
              <a:ext cx="269932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3700" b="1" dirty="0" smtClean="0">
                  <a:solidFill>
                    <a:srgbClr val="002060"/>
                  </a:solidFill>
                </a:rPr>
                <a:t>Otherwise….</a:t>
              </a:r>
              <a:endParaRPr lang="en-US" sz="3700" b="1" dirty="0">
                <a:solidFill>
                  <a:srgbClr val="002060"/>
                </a:solidFill>
              </a:endParaRPr>
            </a:p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9804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4267200"/>
            <a:ext cx="7543800" cy="1143000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>
                <a:solidFill>
                  <a:srgbClr val="C00000"/>
                </a:solidFill>
              </a:rPr>
              <a:t>Next </a:t>
            </a:r>
            <a:r>
              <a:rPr lang="en-US" sz="3600" dirty="0" smtClean="0">
                <a:solidFill>
                  <a:srgbClr val="C00000"/>
                </a:solidFill>
              </a:rPr>
              <a:t>Class: </a:t>
            </a:r>
            <a:r>
              <a:rPr lang="en-US" sz="3600" dirty="0" smtClean="0">
                <a:solidFill>
                  <a:srgbClr val="C00000"/>
                </a:solidFill>
              </a:rPr>
              <a:t>Introduction to Programming languages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55576" y="407707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3300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3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Course details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LTP – 3 0 0 [Three lectures/week]</a:t>
            </a:r>
            <a:endParaRPr lang="en-US" sz="4000" dirty="0">
              <a:solidFill>
                <a:srgbClr val="C00000"/>
              </a:solidFill>
            </a:endParaRPr>
          </a:p>
          <a:p>
            <a:r>
              <a:rPr lang="en-US" sz="4000" b="1" dirty="0" smtClean="0">
                <a:solidFill>
                  <a:srgbClr val="FF0000"/>
                </a:solidFill>
              </a:rPr>
              <a:t>Text </a:t>
            </a:r>
            <a:r>
              <a:rPr lang="en-US" sz="4000" b="1" dirty="0" smtClean="0">
                <a:solidFill>
                  <a:srgbClr val="FF0000"/>
                </a:solidFill>
              </a:rPr>
              <a:t>Book</a:t>
            </a:r>
            <a:endParaRPr lang="en-IN" sz="4000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PROGRAMMING IN ANSI C, 6TH EDITION by E. BALAGURUSAMY, MC GRAW HILL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56527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4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Course Assessment Model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sz="4000" b="1" dirty="0" smtClean="0">
                <a:solidFill>
                  <a:srgbClr val="002060"/>
                </a:solidFill>
              </a:rPr>
              <a:t>Marks break up</a:t>
            </a:r>
          </a:p>
          <a:p>
            <a:r>
              <a:rPr lang="en-US" sz="4000" dirty="0" smtClean="0">
                <a:solidFill>
                  <a:srgbClr val="C00000"/>
                </a:solidFill>
              </a:rPr>
              <a:t>Attendance						  5</a:t>
            </a:r>
          </a:p>
          <a:p>
            <a:r>
              <a:rPr lang="en-US" sz="4000" dirty="0" smtClean="0">
                <a:solidFill>
                  <a:srgbClr val="C00000"/>
                </a:solidFill>
              </a:rPr>
              <a:t>CA (2 best </a:t>
            </a:r>
            <a:r>
              <a:rPr lang="en-US" sz="4000" dirty="0" smtClean="0">
                <a:solidFill>
                  <a:srgbClr val="C00000"/>
                </a:solidFill>
              </a:rPr>
              <a:t>out of </a:t>
            </a:r>
            <a:r>
              <a:rPr lang="en-US" sz="4000" dirty="0" smtClean="0">
                <a:solidFill>
                  <a:srgbClr val="C00000"/>
                </a:solidFill>
              </a:rPr>
              <a:t>3)</a:t>
            </a:r>
            <a:r>
              <a:rPr lang="en-US" sz="4000" dirty="0" smtClean="0">
                <a:solidFill>
                  <a:srgbClr val="C00000"/>
                </a:solidFill>
              </a:rPr>
              <a:t>	</a:t>
            </a:r>
            <a:r>
              <a:rPr lang="en-US" sz="4000" dirty="0" smtClean="0">
                <a:solidFill>
                  <a:srgbClr val="C00000"/>
                </a:solidFill>
              </a:rPr>
              <a:t>                        20</a:t>
            </a:r>
            <a:endParaRPr lang="en-US" sz="4000" dirty="0" smtClean="0">
              <a:solidFill>
                <a:srgbClr val="C00000"/>
              </a:solidFill>
            </a:endParaRPr>
          </a:p>
          <a:p>
            <a:r>
              <a:rPr lang="en-US" sz="4000" dirty="0" smtClean="0">
                <a:solidFill>
                  <a:srgbClr val="C00000"/>
                </a:solidFill>
              </a:rPr>
              <a:t>MTE							</a:t>
            </a:r>
            <a:r>
              <a:rPr lang="en-US" sz="4000" dirty="0" smtClean="0">
                <a:solidFill>
                  <a:srgbClr val="C00000"/>
                </a:solidFill>
              </a:rPr>
              <a:t>25</a:t>
            </a:r>
            <a:endParaRPr lang="en-US" sz="4000" dirty="0" smtClean="0">
              <a:solidFill>
                <a:srgbClr val="C00000"/>
              </a:solidFill>
            </a:endParaRPr>
          </a:p>
          <a:p>
            <a:r>
              <a:rPr lang="en-US" sz="4000" dirty="0" smtClean="0">
                <a:solidFill>
                  <a:srgbClr val="C00000"/>
                </a:solidFill>
              </a:rPr>
              <a:t>ETE							</a:t>
            </a:r>
            <a:r>
              <a:rPr lang="en-US" sz="4000" dirty="0" smtClean="0">
                <a:solidFill>
                  <a:srgbClr val="C00000"/>
                </a:solidFill>
              </a:rPr>
              <a:t>50</a:t>
            </a:r>
          </a:p>
          <a:p>
            <a:pPr marL="0" indent="0">
              <a:buNone/>
            </a:pPr>
            <a:endParaRPr lang="en-US" sz="4000" dirty="0" smtClean="0">
              <a:solidFill>
                <a:srgbClr val="C00000"/>
              </a:solidFill>
            </a:endParaRPr>
          </a:p>
          <a:p>
            <a:r>
              <a:rPr lang="en-US" sz="4000" b="1" dirty="0" smtClean="0">
                <a:solidFill>
                  <a:srgbClr val="002060"/>
                </a:solidFill>
              </a:rPr>
              <a:t>Total					</a:t>
            </a:r>
            <a:r>
              <a:rPr lang="en-US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 smtClean="0">
                <a:solidFill>
                  <a:srgbClr val="002060"/>
                </a:solidFill>
              </a:rPr>
              <a:t>              </a:t>
            </a:r>
            <a:r>
              <a:rPr lang="en-US" sz="4000" b="1" dirty="0" smtClean="0">
                <a:solidFill>
                  <a:srgbClr val="002060"/>
                </a:solidFill>
              </a:rPr>
              <a:t>100</a:t>
            </a:r>
            <a:endParaRPr lang="en-US" sz="4000" b="1" dirty="0" smtClean="0">
              <a:solidFill>
                <a:srgbClr val="002060"/>
              </a:solidFill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7668344" y="4869160"/>
            <a:ext cx="1080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8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Acknowledgements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160"/>
            <a:ext cx="8229600" cy="50691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The Khan Academy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EdX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Coursera</a:t>
            </a:r>
          </a:p>
          <a:p>
            <a:r>
              <a:rPr lang="en-US" dirty="0">
                <a:solidFill>
                  <a:srgbClr val="002060"/>
                </a:solidFill>
              </a:rPr>
              <a:t>p</a:t>
            </a:r>
            <a:r>
              <a:rPr lang="en-US" dirty="0" smtClean="0">
                <a:solidFill>
                  <a:srgbClr val="002060"/>
                </a:solidFill>
              </a:rPr>
              <a:t>rogrammingsimplified.com</a:t>
            </a:r>
          </a:p>
          <a:p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programming.com</a:t>
            </a:r>
          </a:p>
          <a:p>
            <a:r>
              <a:rPr lang="en-US" dirty="0">
                <a:solidFill>
                  <a:srgbClr val="002060"/>
                </a:solidFill>
              </a:rPr>
              <a:t>l</a:t>
            </a:r>
            <a:r>
              <a:rPr lang="en-US" dirty="0" smtClean="0">
                <a:solidFill>
                  <a:srgbClr val="002060"/>
                </a:solidFill>
              </a:rPr>
              <a:t>earn-c.org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Above all…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33583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763688" y="5661248"/>
            <a:ext cx="5096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Common Sense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hp\AppData\Local\Microsoft\Windows\Temporary Internet Files\Content.IE5\AXPCH7KH\MC9002934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79" y="3645024"/>
            <a:ext cx="1934791" cy="31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The course contents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Introduction to </a:t>
            </a:r>
            <a:r>
              <a:rPr lang="en-US" dirty="0" smtClean="0">
                <a:solidFill>
                  <a:srgbClr val="C00000"/>
                </a:solidFill>
              </a:rPr>
              <a:t>Programming Languages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Data Types &amp; Operators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Control Structures</a:t>
            </a:r>
          </a:p>
          <a:p>
            <a:r>
              <a:rPr lang="en-US" dirty="0">
                <a:solidFill>
                  <a:srgbClr val="C00000"/>
                </a:solidFill>
              </a:rPr>
              <a:t>F</a:t>
            </a:r>
            <a:r>
              <a:rPr lang="en-US" dirty="0" smtClean="0">
                <a:solidFill>
                  <a:srgbClr val="C00000"/>
                </a:solidFill>
              </a:rPr>
              <a:t>unctions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Arrays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Strings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2060"/>
              </a:solidFill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4829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24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37782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Let us explore more as the day goes by…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460375" y="2134313"/>
            <a:ext cx="3539495" cy="3454927"/>
            <a:chOff x="460375" y="2134313"/>
            <a:chExt cx="3539495" cy="3454927"/>
          </a:xfrm>
        </p:grpSpPr>
        <p:pic>
          <p:nvPicPr>
            <p:cNvPr id="37890" name="Picture 2" descr="http://toonclips.com/600/6709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134313"/>
              <a:ext cx="3073524" cy="3175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60375" y="5219908"/>
              <a:ext cx="35394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Going for a morning 0900 AM Class</a:t>
              </a:r>
              <a:endParaRPr lang="en-IN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60032" y="1997551"/>
            <a:ext cx="3330981" cy="3528973"/>
            <a:chOff x="4860032" y="1997551"/>
            <a:chExt cx="3330981" cy="3528973"/>
          </a:xfrm>
        </p:grpSpPr>
        <p:pic>
          <p:nvPicPr>
            <p:cNvPr id="37892" name="Picture 4" descr="http://vecto.rs/1024/vector-of-a-happy-cartoon-summer-man-walking-with-a-big-smile-by-ron-leishman-27463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997551"/>
              <a:ext cx="3143980" cy="320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148064" y="5157192"/>
              <a:ext cx="30429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Going for a movie at 0900 AM</a:t>
              </a:r>
              <a:endParaRPr lang="en-IN" b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69728" y="5930116"/>
            <a:ext cx="7076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It is all about </a:t>
            </a:r>
            <a:r>
              <a:rPr lang="en-US" sz="2800" b="1" u="sng" dirty="0" smtClean="0">
                <a:solidFill>
                  <a:srgbClr val="FF0000"/>
                </a:solidFill>
              </a:rPr>
              <a:t>WHICH</a:t>
            </a:r>
            <a:r>
              <a:rPr lang="en-US" sz="2800" b="1" dirty="0" smtClean="0">
                <a:solidFill>
                  <a:srgbClr val="FF0000"/>
                </a:solidFill>
              </a:rPr>
              <a:t> program is loaded </a:t>
            </a:r>
            <a:r>
              <a:rPr lang="en-US" sz="2800" b="1" u="sng" dirty="0" smtClean="0">
                <a:solidFill>
                  <a:srgbClr val="FF0000"/>
                </a:solidFill>
              </a:rPr>
              <a:t>WHEN</a:t>
            </a:r>
            <a:endParaRPr lang="en-IN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79135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 flow changes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37890" name="Picture 2" descr="http://toonclips.com/600/67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54809"/>
            <a:ext cx="2129376" cy="15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://vecto.rs/1024/vector-of-a-happy-cartoon-summer-man-walking-with-a-big-smile-by-ron-leishman-2746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65" y="4293096"/>
            <a:ext cx="1473437" cy="15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Alternate Process 15"/>
          <p:cNvSpPr/>
          <p:nvPr/>
        </p:nvSpPr>
        <p:spPr>
          <a:xfrm>
            <a:off x="3779021" y="1916832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3275856" y="3264736"/>
            <a:ext cx="2088232" cy="102836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Go?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021" y="2636912"/>
            <a:ext cx="108012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Go!!!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>
            <a:off x="4319081" y="23488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8" idx="0"/>
          </p:cNvCxnSpPr>
          <p:nvPr/>
        </p:nvCxnSpPr>
        <p:spPr>
          <a:xfrm>
            <a:off x="4319081" y="3068960"/>
            <a:ext cx="891" cy="195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1"/>
            <a:endCxn id="37890" idx="0"/>
          </p:cNvCxnSpPr>
          <p:nvPr/>
        </p:nvCxnSpPr>
        <p:spPr>
          <a:xfrm rot="10800000" flipV="1">
            <a:off x="1820264" y="3778915"/>
            <a:ext cx="1455592" cy="57589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3"/>
            <a:endCxn id="37892" idx="0"/>
          </p:cNvCxnSpPr>
          <p:nvPr/>
        </p:nvCxnSpPr>
        <p:spPr>
          <a:xfrm>
            <a:off x="5364088" y="3778916"/>
            <a:ext cx="1373996" cy="51418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48059" y="350100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5364088" y="3501008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Movie</a:t>
            </a:r>
            <a:endParaRPr lang="en-IN" dirty="0"/>
          </a:p>
        </p:txBody>
      </p:sp>
      <p:sp>
        <p:nvSpPr>
          <p:cNvPr id="32" name="Flowchart: Alternate Process 31"/>
          <p:cNvSpPr/>
          <p:nvPr/>
        </p:nvSpPr>
        <p:spPr>
          <a:xfrm>
            <a:off x="1280203" y="6165304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6198023" y="6165304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37890" idx="2"/>
            <a:endCxn id="32" idx="0"/>
          </p:cNvCxnSpPr>
          <p:nvPr/>
        </p:nvCxnSpPr>
        <p:spPr>
          <a:xfrm flipH="1">
            <a:off x="1820263" y="5877272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7892" idx="2"/>
            <a:endCxn id="33" idx="0"/>
          </p:cNvCxnSpPr>
          <p:nvPr/>
        </p:nvCxnSpPr>
        <p:spPr>
          <a:xfrm flipH="1">
            <a:off x="6738083" y="5795312"/>
            <a:ext cx="1" cy="3699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 descr="http://cdn01.dailycaller.com/wp-content/uploads/2012/10/Vladimir-Putin-sipping-tea.-Photo-AP-e13509569915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5" y="2492896"/>
            <a:ext cx="60960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3739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6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Yet another example but more complex</a:t>
            </a: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23" name="Group 22"/>
          <p:cNvGrpSpPr/>
          <p:nvPr/>
        </p:nvGrpSpPr>
        <p:grpSpPr>
          <a:xfrm>
            <a:off x="5076056" y="2060848"/>
            <a:ext cx="3312368" cy="1080120"/>
            <a:chOff x="5076056" y="2060848"/>
            <a:chExt cx="3312368" cy="1080120"/>
          </a:xfrm>
        </p:grpSpPr>
        <p:sp>
          <p:nvSpPr>
            <p:cNvPr id="9" name="Rounded Rectangle 8"/>
            <p:cNvSpPr/>
            <p:nvPr/>
          </p:nvSpPr>
          <p:spPr>
            <a:xfrm>
              <a:off x="6660232" y="2060848"/>
              <a:ext cx="1728192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Vision</a:t>
              </a:r>
            </a:p>
            <a:p>
              <a:pPr algn="ctr"/>
              <a:r>
                <a:rPr lang="en-US" dirty="0" smtClean="0"/>
                <a:t>Sensor</a:t>
              </a:r>
              <a:endParaRPr lang="en-IN" dirty="0"/>
            </a:p>
          </p:txBody>
        </p:sp>
        <p:cxnSp>
          <p:nvCxnSpPr>
            <p:cNvPr id="12" name="Straight Arrow Connector 11"/>
            <p:cNvCxnSpPr>
              <a:stCxn id="9" idx="1"/>
            </p:cNvCxnSpPr>
            <p:nvPr/>
          </p:nvCxnSpPr>
          <p:spPr>
            <a:xfrm flipH="1">
              <a:off x="5076056" y="2528900"/>
              <a:ext cx="1584176" cy="6120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608005" y="3284984"/>
            <a:ext cx="3780419" cy="936104"/>
            <a:chOff x="4608005" y="3284984"/>
            <a:chExt cx="3780419" cy="936104"/>
          </a:xfrm>
        </p:grpSpPr>
        <p:sp>
          <p:nvSpPr>
            <p:cNvPr id="26" name="Rounded Rectangle 25"/>
            <p:cNvSpPr/>
            <p:nvPr/>
          </p:nvSpPr>
          <p:spPr>
            <a:xfrm>
              <a:off x="6660232" y="3284984"/>
              <a:ext cx="1728192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Smell</a:t>
              </a:r>
            </a:p>
            <a:p>
              <a:pPr algn="ctr"/>
              <a:r>
                <a:rPr lang="en-US" dirty="0" smtClean="0"/>
                <a:t>Sensor</a:t>
              </a:r>
              <a:endParaRPr lang="en-IN" dirty="0"/>
            </a:p>
          </p:txBody>
        </p:sp>
        <p:cxnSp>
          <p:nvCxnSpPr>
            <p:cNvPr id="14" name="Straight Arrow Connector 13"/>
            <p:cNvCxnSpPr>
              <a:stCxn id="26" idx="1"/>
            </p:cNvCxnSpPr>
            <p:nvPr/>
          </p:nvCxnSpPr>
          <p:spPr>
            <a:xfrm flipH="1">
              <a:off x="4608005" y="3753036"/>
              <a:ext cx="2052227" cy="4478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88024" y="4221088"/>
            <a:ext cx="3600400" cy="1296144"/>
            <a:chOff x="4788024" y="4221088"/>
            <a:chExt cx="3600400" cy="1296144"/>
          </a:xfrm>
        </p:grpSpPr>
        <p:sp>
          <p:nvSpPr>
            <p:cNvPr id="30" name="Rounded Rectangle 29"/>
            <p:cNvSpPr/>
            <p:nvPr/>
          </p:nvSpPr>
          <p:spPr>
            <a:xfrm>
              <a:off x="6660232" y="4581128"/>
              <a:ext cx="1728192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Radiation</a:t>
              </a:r>
            </a:p>
            <a:p>
              <a:pPr algn="ctr"/>
              <a:r>
                <a:rPr lang="en-US" dirty="0" smtClean="0"/>
                <a:t>Sensor</a:t>
              </a:r>
              <a:endParaRPr lang="en-IN" dirty="0"/>
            </a:p>
          </p:txBody>
        </p:sp>
        <p:cxnSp>
          <p:nvCxnSpPr>
            <p:cNvPr id="18" name="Straight Arrow Connector 17"/>
            <p:cNvCxnSpPr>
              <a:stCxn id="30" idx="1"/>
            </p:cNvCxnSpPr>
            <p:nvPr/>
          </p:nvCxnSpPr>
          <p:spPr>
            <a:xfrm flipH="1" flipV="1">
              <a:off x="4788024" y="4221088"/>
              <a:ext cx="1872208" cy="8280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275856" y="4635134"/>
            <a:ext cx="5112568" cy="2034226"/>
            <a:chOff x="3275856" y="4635134"/>
            <a:chExt cx="5112568" cy="2034226"/>
          </a:xfrm>
        </p:grpSpPr>
        <p:sp>
          <p:nvSpPr>
            <p:cNvPr id="34" name="Rounded Rectangle 33"/>
            <p:cNvSpPr/>
            <p:nvPr/>
          </p:nvSpPr>
          <p:spPr>
            <a:xfrm>
              <a:off x="6660232" y="5733256"/>
              <a:ext cx="1728192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Touch</a:t>
              </a:r>
            </a:p>
            <a:p>
              <a:pPr algn="ctr"/>
              <a:r>
                <a:rPr lang="en-US" dirty="0" smtClean="0"/>
                <a:t>Sensor</a:t>
              </a:r>
              <a:endParaRPr lang="en-IN" dirty="0"/>
            </a:p>
          </p:txBody>
        </p:sp>
        <p:cxnSp>
          <p:nvCxnSpPr>
            <p:cNvPr id="22" name="Straight Arrow Connector 21"/>
            <p:cNvCxnSpPr>
              <a:stCxn id="34" idx="1"/>
            </p:cNvCxnSpPr>
            <p:nvPr/>
          </p:nvCxnSpPr>
          <p:spPr>
            <a:xfrm flipH="1" flipV="1">
              <a:off x="3275856" y="4635134"/>
              <a:ext cx="3384376" cy="156617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058373" y="1766801"/>
            <a:ext cx="762100" cy="4542519"/>
            <a:chOff x="8058373" y="1766801"/>
            <a:chExt cx="762100" cy="4542519"/>
          </a:xfrm>
        </p:grpSpPr>
        <p:pic>
          <p:nvPicPr>
            <p:cNvPr id="51207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4" y="1766801"/>
              <a:ext cx="762099" cy="762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3" y="3026941"/>
              <a:ext cx="762099" cy="762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3" y="4251077"/>
              <a:ext cx="762099" cy="762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3" y="5547221"/>
              <a:ext cx="762099" cy="762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307975" y="5229200"/>
            <a:ext cx="3126324" cy="584775"/>
            <a:chOff x="307975" y="5229200"/>
            <a:chExt cx="3126324" cy="584775"/>
          </a:xfrm>
        </p:grpSpPr>
        <p:pic>
          <p:nvPicPr>
            <p:cNvPr id="46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730" y="5337025"/>
              <a:ext cx="411039" cy="411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07975" y="5286399"/>
              <a:ext cx="1723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If all sensors</a:t>
              </a:r>
              <a:endParaRPr lang="en-IN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2432769" y="5229200"/>
                  <a:ext cx="58381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latin typeface="Cambria Math"/>
                            <a:ea typeface="Cambria Math"/>
                          </a:rPr>
                          <m:t>=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769" y="5229200"/>
                  <a:ext cx="583813" cy="58477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 dirty="0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858500" y="5301208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50"/>
                  </a:solidFill>
                </a:rPr>
                <a:t>SIP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3528" y="5805264"/>
            <a:ext cx="3722641" cy="584775"/>
            <a:chOff x="323528" y="5805264"/>
            <a:chExt cx="3722641" cy="584775"/>
          </a:xfrm>
        </p:grpSpPr>
        <p:sp>
          <p:nvSpPr>
            <p:cNvPr id="53" name="TextBox 52"/>
            <p:cNvSpPr txBox="1"/>
            <p:nvPr/>
          </p:nvSpPr>
          <p:spPr>
            <a:xfrm>
              <a:off x="323528" y="5862463"/>
              <a:ext cx="1836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If even one is</a:t>
              </a:r>
              <a:endParaRPr lang="en-IN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448322" y="5805264"/>
                  <a:ext cx="58381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latin typeface="Cambria Math"/>
                            <a:ea typeface="Cambria Math"/>
                          </a:rPr>
                          <m:t>=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322" y="5805264"/>
                  <a:ext cx="583813" cy="58477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 dirty="0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/>
            <p:cNvSpPr txBox="1"/>
            <p:nvPr/>
          </p:nvSpPr>
          <p:spPr>
            <a:xfrm>
              <a:off x="2874053" y="5877272"/>
              <a:ext cx="1172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WAIT!!!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pic>
          <p:nvPicPr>
            <p:cNvPr id="51209" name="Picture 9" descr="http://www.clipartbest.com/cliparts/yco/6Mq/yco6MqgcE.jpe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5877272"/>
              <a:ext cx="427807" cy="427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/>
          <p:cNvSpPr txBox="1"/>
          <p:nvPr/>
        </p:nvSpPr>
        <p:spPr>
          <a:xfrm>
            <a:off x="1752584" y="2612708"/>
            <a:ext cx="167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Sipping TEA</a:t>
            </a:r>
            <a:endParaRPr lang="en-IN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So what does this mean?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273410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5537" y="1412776"/>
            <a:ext cx="75608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2060"/>
                </a:solidFill>
              </a:rPr>
              <a:t>Take ANY activity of the day…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It will have a set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It has to be done in a designate 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If not done the specified way will yield wrong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Success in doing it depends on how closer one is to the prescribed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This clearly shows that everything has a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10" name="Group 9"/>
          <p:cNvGrpSpPr/>
          <p:nvPr/>
        </p:nvGrpSpPr>
        <p:grpSpPr>
          <a:xfrm>
            <a:off x="3131840" y="5661248"/>
            <a:ext cx="2160240" cy="1152128"/>
            <a:chOff x="3131840" y="5661248"/>
            <a:chExt cx="2160240" cy="1152128"/>
          </a:xfrm>
        </p:grpSpPr>
        <p:sp>
          <p:nvSpPr>
            <p:cNvPr id="8" name="Oval 7"/>
            <p:cNvSpPr/>
            <p:nvPr/>
          </p:nvSpPr>
          <p:spPr>
            <a:xfrm>
              <a:off x="3131840" y="5699301"/>
              <a:ext cx="2160240" cy="1114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38697" y="5661248"/>
              <a:ext cx="1832554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6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Logic</a:t>
              </a:r>
              <a:endParaRPr lang="en-US" sz="6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pic>
        <p:nvPicPr>
          <p:cNvPr id="40964" name="Picture 4" descr="http://ctmls.ctreal.com/wp-content/uploads/2012/02/ppc-ad-copy-writin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143" y="1124744"/>
            <a:ext cx="1436512" cy="15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http://homedesigni.com/wp-content/uploads/2014/01/kitchen-clip-art-black-and-white-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143" y="2780928"/>
            <a:ext cx="1520750" cy="15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0" name="Picture 10" descr="http://www.clker.com/cliparts/D/T/2/c/n/x/motorcycle-icon-m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43" y="436510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2" name="Picture 12" descr="http://www.aperfectworld.org/clipart/communications/talking1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699301"/>
            <a:ext cx="1206753" cy="104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6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12546</TotalTime>
  <Words>311</Words>
  <Application>Microsoft Office PowerPoint</Application>
  <PresentationFormat>On-screen Show (4:3)</PresentationFormat>
  <Paragraphs>86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Cap 118 COMPUTER PROGRAMMING-I</vt:lpstr>
      <vt:lpstr>Course details</vt:lpstr>
      <vt:lpstr>Course Assessment Model</vt:lpstr>
      <vt:lpstr>Acknowledgements</vt:lpstr>
      <vt:lpstr>The course contents</vt:lpstr>
      <vt:lpstr>Daily routine</vt:lpstr>
      <vt:lpstr>Daily routine</vt:lpstr>
      <vt:lpstr>Daily routine</vt:lpstr>
      <vt:lpstr>So what does this mean?</vt:lpstr>
      <vt:lpstr>        Logic, logic and logic</vt:lpstr>
      <vt:lpstr>What next?</vt:lpstr>
      <vt:lpstr>What next ?</vt:lpstr>
      <vt:lpstr>Next Class: Introduction to Programming languages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madan lal</cp:lastModifiedBy>
  <cp:revision>124</cp:revision>
  <dcterms:created xsi:type="dcterms:W3CDTF">2013-10-21T21:58:54Z</dcterms:created>
  <dcterms:modified xsi:type="dcterms:W3CDTF">2017-08-03T16:50:25Z</dcterms:modified>
</cp:coreProperties>
</file>